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8" r:id="rId9"/>
    <p:sldId id="263" r:id="rId10"/>
    <p:sldId id="267" r:id="rId11"/>
    <p:sldId id="266" r:id="rId12"/>
    <p:sldId id="265" r:id="rId13"/>
    <p:sldId id="270" r:id="rId14"/>
    <p:sldId id="273" r:id="rId15"/>
    <p:sldId id="272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77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ED073-40F9-4AD3-813A-2FFEEF9C5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9ABFC-7FFE-417D-F957-AE6670BB7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E3749-BE44-F47A-3C1A-30E7381A7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10A28-C79A-C53E-7312-349ACC1CE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89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8B316-F083-AEAB-7E5A-1FBC5204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A7BE-461D-55DE-DCEF-091A4849C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465F5-02A4-0DE6-6140-D5764C706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1FA90-2623-A969-225A-2735893B7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70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71233-8C8C-3849-D6E2-6BC89452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A6528-EFD0-975D-9A87-AB01717F9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056EBB-4CE7-1332-E4C7-48644A32B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84A00-74A7-216A-77A7-AD446E443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1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C5CA-7B6A-D2E8-158C-ABD729E0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317D8-EF93-B371-AB97-D8E737196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CC35B-14C0-C813-31FF-4CAA20DB4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BFBA4-C816-E618-82EF-FD10C790F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A6A59-C28F-AFC0-5B84-34766BB14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607A6-66EF-0B8C-9C2E-B292D8049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0D4FE-598E-3C07-3B5D-6775BEBBC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FF22F-1FFD-AD2D-F296-BE1B85291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4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4602-A0C3-D087-2E53-D9A6EADC5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7DC4F-641C-F58C-DD69-41554B084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38B39-D9EB-95A6-4A33-C6D5C4FFD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C177F-56BC-F225-B81F-74D1AAD76E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5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18BC-3562-C023-0728-F1396EBB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ABA27-DEBF-D82B-40B0-FF6854E78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69917-8EF5-14F7-51E4-4DAF96D3F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345C4-74D7-E531-6ABB-EFEF87057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3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B6A1-4BF3-BA94-24F7-6FD81F67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8B3F12-33AA-6719-CC3E-DFCDAA504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89388-189E-103B-FA9A-3ED49196E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488C-B32D-51B4-3724-BF6C3E3DE2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988790"/>
            <a:ext cx="7620000" cy="288027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1104900" y="2618189"/>
            <a:ext cx="109728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6600"/>
              </a:lnSpc>
              <a:buNone/>
            </a:pPr>
            <a:r>
              <a:rPr lang="en-US" sz="54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UCSI Buddy Chatbot</a:t>
            </a:r>
            <a:endParaRPr lang="en-US" sz="5400" dirty="0"/>
          </a:p>
        </p:txBody>
      </p:sp>
      <p:sp>
        <p:nvSpPr>
          <p:cNvPr id="6" name="Text 1"/>
          <p:cNvSpPr/>
          <p:nvPr/>
        </p:nvSpPr>
        <p:spPr>
          <a:xfrm>
            <a:off x="-693420" y="3962325"/>
            <a:ext cx="10149840" cy="3656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800" dirty="0">
                <a:solidFill>
                  <a:srgbClr val="546E7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Team </a:t>
            </a:r>
            <a:r>
              <a:rPr lang="en-US" sz="1800" dirty="0" err="1">
                <a:solidFill>
                  <a:srgbClr val="546E7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RobinHood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-2819400" y="3483853"/>
            <a:ext cx="14401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UCSI Smart Web Page Chatbot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A1023-21C8-AC9C-A577-000F2CABE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A117A2A-A9DA-2896-21BA-CA8233AD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FF9A94E2-E12F-D5CE-12CD-439A7C24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B345840-C73A-39ED-ADFE-2D143FC9906D}"/>
              </a:ext>
            </a:extLst>
          </p:cNvPr>
          <p:cNvSpPr/>
          <p:nvPr/>
        </p:nvSpPr>
        <p:spPr>
          <a:xfrm>
            <a:off x="405393" y="71560"/>
            <a:ext cx="384855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RAG Pipeline</a:t>
            </a:r>
            <a:endParaRPr lang="en-US" sz="4200" dirty="0"/>
          </a:p>
        </p:txBody>
      </p:sp>
      <p:pic>
        <p:nvPicPr>
          <p:cNvPr id="8" name="그림 7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8EBDE7-E024-3BD1-9542-2F24D8DC5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08959"/>
            <a:ext cx="12192000" cy="2640082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D00054CB-7713-56B0-CB33-B37035DFE7C3}"/>
              </a:ext>
            </a:extLst>
          </p:cNvPr>
          <p:cNvSpPr/>
          <p:nvPr/>
        </p:nvSpPr>
        <p:spPr>
          <a:xfrm>
            <a:off x="2345876" y="4970527"/>
            <a:ext cx="7500248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9900"/>
              </a:lnSpc>
              <a:buNone/>
            </a:pPr>
            <a:r>
              <a:rPr lang="en-US" b="1" kern="0" spc="-60" dirty="0">
                <a:solidFill>
                  <a:srgbClr val="425159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The use of hybrid methods</a:t>
            </a:r>
            <a:endParaRPr lang="en-US" dirty="0">
              <a:solidFill>
                <a:srgbClr val="425159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9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6222C-C402-3B56-1DF6-9DABA862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0B70D6E-CC1F-B913-153A-D90B4F94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93E0455-324D-282B-CDEF-555C0A857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B06F5DB-3E7F-DB23-6AC8-BF454E416ED8}"/>
              </a:ext>
            </a:extLst>
          </p:cNvPr>
          <p:cNvSpPr/>
          <p:nvPr/>
        </p:nvSpPr>
        <p:spPr>
          <a:xfrm>
            <a:off x="405393" y="71560"/>
            <a:ext cx="474018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Feedback System</a:t>
            </a:r>
            <a:endParaRPr lang="en-US" sz="4200" dirty="0"/>
          </a:p>
        </p:txBody>
      </p:sp>
      <p:pic>
        <p:nvPicPr>
          <p:cNvPr id="8" name="그림 7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47A33F-63CD-4312-7BB9-D4DEB7D79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94" y="1001830"/>
            <a:ext cx="9786011" cy="4923956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56634358-6E99-E693-7891-F20850858AED}"/>
              </a:ext>
            </a:extLst>
          </p:cNvPr>
          <p:cNvSpPr/>
          <p:nvPr/>
        </p:nvSpPr>
        <p:spPr>
          <a:xfrm>
            <a:off x="2345875" y="5676341"/>
            <a:ext cx="7500248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9900"/>
              </a:lnSpc>
            </a:pPr>
            <a:r>
              <a:rPr lang="en-US" b="1" kern="0" spc="-60" dirty="0">
                <a:solidFill>
                  <a:srgbClr val="425159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How Self-Learning Works</a:t>
            </a:r>
            <a:endParaRPr lang="en-US" dirty="0">
              <a:solidFill>
                <a:srgbClr val="425159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88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82007-356C-0D02-6DBF-40136DDC4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F02B94-0A4E-412F-5FBA-63ECFED3D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66A6210-DC49-F48E-4D52-E28843E0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A93B135-800D-023B-6134-925D61E7C5A2}"/>
              </a:ext>
            </a:extLst>
          </p:cNvPr>
          <p:cNvSpPr/>
          <p:nvPr/>
        </p:nvSpPr>
        <p:spPr>
          <a:xfrm>
            <a:off x="405393" y="71560"/>
            <a:ext cx="384855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Database</a:t>
            </a:r>
            <a:endParaRPr lang="en-US" sz="4200" dirty="0"/>
          </a:p>
        </p:txBody>
      </p:sp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D86DD3-5F13-BEE6-7F31-9AC52C049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64" y="1051973"/>
            <a:ext cx="97536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F0DF9-4816-C370-11F2-BBD9F71DE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382EC6C-C1F6-06C6-13DD-C979CF7D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CB55608-8B10-E89B-1AF6-6656110EA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8D80CE4-3DE9-B50C-ED69-37FFED438B61}"/>
              </a:ext>
            </a:extLst>
          </p:cNvPr>
          <p:cNvSpPr/>
          <p:nvPr/>
        </p:nvSpPr>
        <p:spPr>
          <a:xfrm>
            <a:off x="4171722" y="2810703"/>
            <a:ext cx="384855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DEMO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0889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293739"/>
            <a:ext cx="3238500" cy="31337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2674739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750" y="2293739"/>
            <a:ext cx="3238500" cy="31337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250" y="2674739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0" y="2293739"/>
            <a:ext cx="3238500" cy="31337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500" y="2674739"/>
            <a:ext cx="571500" cy="57150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335280" y="1486049"/>
            <a:ext cx="11521440" cy="4266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100" dirty="0">
                <a:solidFill>
                  <a:srgbClr val="546E7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"Your Smartest Campus Friend, Buddy"</a:t>
            </a:r>
            <a:endParaRPr lang="en-US" sz="2100" dirty="0"/>
          </a:p>
        </p:txBody>
      </p:sp>
      <p:sp>
        <p:nvSpPr>
          <p:cNvPr id="12" name="Text 2"/>
          <p:cNvSpPr/>
          <p:nvPr/>
        </p:nvSpPr>
        <p:spPr>
          <a:xfrm>
            <a:off x="11430" y="3674864"/>
            <a:ext cx="512064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Safe Information</a:t>
            </a:r>
            <a:endParaRPr lang="en-US" sz="2100" dirty="0"/>
          </a:p>
        </p:txBody>
      </p:sp>
      <p:sp>
        <p:nvSpPr>
          <p:cNvPr id="13" name="Text 3"/>
          <p:cNvSpPr/>
          <p:nvPr/>
        </p:nvSpPr>
        <p:spPr>
          <a:xfrm>
            <a:off x="1143000" y="4246364"/>
            <a:ext cx="28575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3-step security
keeps data safe</a:t>
            </a:r>
            <a:endParaRPr lang="en-US" sz="1500" dirty="0"/>
          </a:p>
        </p:txBody>
      </p:sp>
      <p:sp>
        <p:nvSpPr>
          <p:cNvPr id="14" name="Text 4"/>
          <p:cNvSpPr/>
          <p:nvPr/>
        </p:nvSpPr>
        <p:spPr>
          <a:xfrm>
            <a:off x="4015740" y="3674864"/>
            <a:ext cx="41605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Helpful Guide</a:t>
            </a:r>
            <a:endParaRPr lang="en-US" sz="2100" dirty="0"/>
          </a:p>
        </p:txBody>
      </p:sp>
      <p:sp>
        <p:nvSpPr>
          <p:cNvPr id="15" name="Text 5"/>
          <p:cNvSpPr/>
          <p:nvPr/>
        </p:nvSpPr>
        <p:spPr>
          <a:xfrm>
            <a:off x="4667250" y="4246364"/>
            <a:ext cx="28575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Photos, links,
and suggestions</a:t>
            </a:r>
            <a:endParaRPr lang="en-US" sz="1500" dirty="0"/>
          </a:p>
        </p:txBody>
      </p:sp>
      <p:sp>
        <p:nvSpPr>
          <p:cNvPr id="16" name="Text 6"/>
          <p:cNvSpPr/>
          <p:nvPr/>
        </p:nvSpPr>
        <p:spPr>
          <a:xfrm>
            <a:off x="7219950" y="3674864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Getting Smarter</a:t>
            </a:r>
            <a:endParaRPr lang="en-US" sz="2100" dirty="0"/>
          </a:p>
        </p:txBody>
      </p:sp>
      <p:sp>
        <p:nvSpPr>
          <p:cNvPr id="17" name="Text 7"/>
          <p:cNvSpPr/>
          <p:nvPr/>
        </p:nvSpPr>
        <p:spPr>
          <a:xfrm>
            <a:off x="8191500" y="4246364"/>
            <a:ext cx="28575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Self-learning system
improves every day</a:t>
            </a:r>
            <a:endParaRPr lang="en-US" sz="15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8E58120F-1A3B-5585-7E58-7F59BC539BEA}"/>
              </a:ext>
            </a:extLst>
          </p:cNvPr>
          <p:cNvSpPr/>
          <p:nvPr/>
        </p:nvSpPr>
        <p:spPr>
          <a:xfrm>
            <a:off x="405393" y="71560"/>
            <a:ext cx="384855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Conclusion</a:t>
            </a:r>
            <a:endParaRPr lang="en-US" sz="4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3C700-4074-E122-0D3A-A5B37FE6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A4C8D5F-E831-4726-0922-B4CEB780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E62C08B-15B7-CBA8-023B-5144B71E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332ABF1-8C1E-2F37-328F-039904F7419B}"/>
              </a:ext>
            </a:extLst>
          </p:cNvPr>
          <p:cNvSpPr/>
          <p:nvPr/>
        </p:nvSpPr>
        <p:spPr>
          <a:xfrm>
            <a:off x="4171722" y="2810703"/>
            <a:ext cx="384855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Q&amp;A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96406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006155"/>
            <a:ext cx="4572000" cy="244971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2000" y="429592"/>
            <a:ext cx="8321040" cy="771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buNone/>
            </a:pPr>
            <a:r>
              <a:rPr lang="en-US" sz="36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INTRODUCE</a:t>
            </a:r>
            <a:endParaRPr lang="en-US" sz="3600" dirty="0"/>
          </a:p>
        </p:txBody>
      </p:sp>
      <p:sp>
        <p:nvSpPr>
          <p:cNvPr id="7" name="Text 1"/>
          <p:cNvSpPr/>
          <p:nvPr/>
        </p:nvSpPr>
        <p:spPr>
          <a:xfrm>
            <a:off x="762000" y="2009775"/>
            <a:ext cx="4572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buNone/>
            </a:pPr>
            <a:r>
              <a:rPr lang="en-US" sz="2100" b="1" kern="0" spc="60" dirty="0">
                <a:solidFill>
                  <a:srgbClr val="C218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CONCEPT</a:t>
            </a:r>
            <a:endParaRPr lang="en-US" sz="2100" dirty="0"/>
          </a:p>
        </p:txBody>
      </p:sp>
      <p:sp>
        <p:nvSpPr>
          <p:cNvPr id="8" name="Text 2"/>
          <p:cNvSpPr/>
          <p:nvPr/>
        </p:nvSpPr>
        <p:spPr>
          <a:xfrm>
            <a:off x="762000" y="2402235"/>
            <a:ext cx="7818120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Web-page Chatbot Buddy</a:t>
            </a:r>
            <a:endParaRPr lang="en-US" sz="2700" dirty="0"/>
          </a:p>
        </p:txBody>
      </p:sp>
      <p:sp>
        <p:nvSpPr>
          <p:cNvPr id="9" name="Text 3"/>
          <p:cNvSpPr/>
          <p:nvPr/>
        </p:nvSpPr>
        <p:spPr>
          <a:xfrm>
            <a:off x="762000" y="4291905"/>
            <a:ext cx="4572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buNone/>
            </a:pPr>
            <a:r>
              <a:rPr lang="en-US" sz="2100" b="1" kern="0" spc="60" dirty="0">
                <a:solidFill>
                  <a:srgbClr val="C218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762000" y="4935296"/>
            <a:ext cx="4572000" cy="1097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4320"/>
              </a:lnSpc>
              <a:buNone/>
            </a:pPr>
            <a:r>
              <a:rPr lang="en-US" sz="27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Make easier for student to find relevant information in UCSI</a:t>
            </a:r>
            <a:endParaRPr lang="en-US"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36914"/>
            <a:ext cx="3492550" cy="44227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006" y="1868261"/>
            <a:ext cx="1732189" cy="173218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800" y="1343026"/>
            <a:ext cx="3492550" cy="45166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368" y="1748244"/>
            <a:ext cx="2084614" cy="185299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99" y="1343026"/>
            <a:ext cx="3492550" cy="45166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5403" y="1854562"/>
            <a:ext cx="2017941" cy="179372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71500" y="571500"/>
            <a:ext cx="11049000" cy="771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OBJECTIVE</a:t>
            </a:r>
            <a:endParaRPr lang="en-US" sz="4200" dirty="0"/>
          </a:p>
        </p:txBody>
      </p:sp>
      <p:sp>
        <p:nvSpPr>
          <p:cNvPr id="11" name="Text 1"/>
          <p:cNvSpPr/>
          <p:nvPr/>
        </p:nvSpPr>
        <p:spPr>
          <a:xfrm>
            <a:off x="-29185" y="4008239"/>
            <a:ext cx="46939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Goal 1 [Security]</a:t>
            </a:r>
            <a:endParaRPr lang="en-US" sz="2100" dirty="0"/>
          </a:p>
        </p:txBody>
      </p:sp>
      <p:sp>
        <p:nvSpPr>
          <p:cNvPr id="12" name="Text 2"/>
          <p:cNvSpPr/>
          <p:nvPr/>
        </p:nvSpPr>
        <p:spPr>
          <a:xfrm>
            <a:off x="-1454125" y="4766369"/>
            <a:ext cx="7543800" cy="3351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16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Protecting student information </a:t>
            </a:r>
          </a:p>
          <a:p>
            <a:pPr marL="0" indent="0" algn="ctr">
              <a:lnSpc>
                <a:spcPts val="2640"/>
              </a:lnSpc>
              <a:buNone/>
            </a:pPr>
            <a:r>
              <a:rPr lang="en-US" sz="16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with dual authentication</a:t>
            </a:r>
          </a:p>
        </p:txBody>
      </p:sp>
      <p:sp>
        <p:nvSpPr>
          <p:cNvPr id="13" name="Text 3"/>
          <p:cNvSpPr/>
          <p:nvPr/>
        </p:nvSpPr>
        <p:spPr>
          <a:xfrm>
            <a:off x="3589094" y="4008239"/>
            <a:ext cx="50139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Goal 2 [Visual]</a:t>
            </a:r>
            <a:endParaRPr lang="en-US" sz="2100" dirty="0"/>
          </a:p>
        </p:txBody>
      </p:sp>
      <p:sp>
        <p:nvSpPr>
          <p:cNvPr id="14" name="Text 4"/>
          <p:cNvSpPr/>
          <p:nvPr/>
        </p:nvSpPr>
        <p:spPr>
          <a:xfrm>
            <a:off x="4540300" y="4598789"/>
            <a:ext cx="3111550" cy="6703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16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Easy to see with photos and links</a:t>
            </a:r>
            <a:endParaRPr lang="en-US" sz="1650" dirty="0"/>
          </a:p>
        </p:txBody>
      </p:sp>
      <p:sp>
        <p:nvSpPr>
          <p:cNvPr id="15" name="Text 5"/>
          <p:cNvSpPr/>
          <p:nvPr/>
        </p:nvSpPr>
        <p:spPr>
          <a:xfrm>
            <a:off x="7367394" y="4008239"/>
            <a:ext cx="50139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Goal 3 [Growth]</a:t>
            </a:r>
            <a:endParaRPr lang="en-US" sz="2100" dirty="0"/>
          </a:p>
        </p:txBody>
      </p:sp>
      <p:sp>
        <p:nvSpPr>
          <p:cNvPr id="16" name="Text 6"/>
          <p:cNvSpPr/>
          <p:nvPr/>
        </p:nvSpPr>
        <p:spPr>
          <a:xfrm>
            <a:off x="8318599" y="4598789"/>
            <a:ext cx="3111550" cy="6703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16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Getting better with user feedback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70991"/>
            <a:ext cx="3429000" cy="4275411"/>
          </a:xfrm>
          <a:prstGeom prst="rect">
            <a:avLst/>
          </a:prstGeom>
        </p:spPr>
      </p:pic>
      <p:pic>
        <p:nvPicPr>
          <p:cNvPr id="5" name="Image 3" descr="https://skyagent-artifacts.skywork.ai/ppt_images/2026-02-11/2021060019816853504/prod_agent_2021060019816853504/95d17fc5_1770824535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152" y="1778099"/>
            <a:ext cx="2263472" cy="22634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1470991"/>
            <a:ext cx="3429000" cy="4275411"/>
          </a:xfrm>
          <a:prstGeom prst="rect">
            <a:avLst/>
          </a:prstGeom>
        </p:spPr>
      </p:pic>
      <p:pic>
        <p:nvPicPr>
          <p:cNvPr id="7" name="Image 5" descr="https://skyagent-artifacts.skywork.ai/ppt_images/2026-02-11/2021060019816853504/prod_agent_2021060019816853504/d18c40fd_1770824535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40" y="1778099"/>
            <a:ext cx="2255520" cy="22555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1470991"/>
            <a:ext cx="3429000" cy="4275411"/>
          </a:xfrm>
          <a:prstGeom prst="rect">
            <a:avLst/>
          </a:prstGeom>
        </p:spPr>
      </p:pic>
      <p:pic>
        <p:nvPicPr>
          <p:cNvPr id="9" name="Image 7" descr="https://skyagent-artifacts.skywork.ai/ppt_images/2026-02-11/2021060019816853504/prod_agent_2021060019816853504/a9a7d1b2_1770824535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1730723"/>
            <a:ext cx="2310848" cy="231084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71500" y="571500"/>
            <a:ext cx="11049000" cy="771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FUNCTION</a:t>
            </a:r>
            <a:endParaRPr lang="en-US" sz="4200" dirty="0"/>
          </a:p>
        </p:txBody>
      </p:sp>
      <p:sp>
        <p:nvSpPr>
          <p:cNvPr id="11" name="Text 1"/>
          <p:cNvSpPr/>
          <p:nvPr/>
        </p:nvSpPr>
        <p:spPr>
          <a:xfrm>
            <a:off x="651510" y="4216747"/>
            <a:ext cx="3268980" cy="352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95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Like Button</a:t>
            </a:r>
            <a:endParaRPr lang="en-US" sz="1950" dirty="0"/>
          </a:p>
        </p:txBody>
      </p:sp>
      <p:sp>
        <p:nvSpPr>
          <p:cNvPr id="12" name="Text 2"/>
          <p:cNvSpPr/>
          <p:nvPr/>
        </p:nvSpPr>
        <p:spPr>
          <a:xfrm>
            <a:off x="857250" y="4740622"/>
            <a:ext cx="2857500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3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Getting smarter with your
</a:t>
            </a:r>
            <a:r>
              <a:rPr lang="en-US" sz="135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likes and feedback</a:t>
            </a:r>
            <a:endParaRPr lang="en-US" sz="1350" dirty="0"/>
          </a:p>
        </p:txBody>
      </p:sp>
      <p:sp>
        <p:nvSpPr>
          <p:cNvPr id="13" name="Text 3"/>
          <p:cNvSpPr/>
          <p:nvPr/>
        </p:nvSpPr>
        <p:spPr>
          <a:xfrm>
            <a:off x="3867150" y="4216747"/>
            <a:ext cx="4457700" cy="352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95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Smart Questions</a:t>
            </a:r>
            <a:endParaRPr lang="en-US" sz="1950" dirty="0"/>
          </a:p>
        </p:txBody>
      </p:sp>
      <p:sp>
        <p:nvSpPr>
          <p:cNvPr id="14" name="Text 4"/>
          <p:cNvSpPr/>
          <p:nvPr/>
        </p:nvSpPr>
        <p:spPr>
          <a:xfrm>
            <a:off x="4667250" y="4740622"/>
            <a:ext cx="2857500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3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Suggesting more questions
</a:t>
            </a:r>
            <a:endParaRPr lang="en-US" sz="1350" dirty="0"/>
          </a:p>
        </p:txBody>
      </p:sp>
      <p:sp>
        <p:nvSpPr>
          <p:cNvPr id="15" name="Text 5"/>
          <p:cNvSpPr/>
          <p:nvPr/>
        </p:nvSpPr>
        <p:spPr>
          <a:xfrm>
            <a:off x="7528560" y="4216747"/>
            <a:ext cx="4754880" cy="352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95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Photos and Links</a:t>
            </a:r>
            <a:endParaRPr lang="en-US" sz="1950" dirty="0"/>
          </a:p>
        </p:txBody>
      </p:sp>
      <p:sp>
        <p:nvSpPr>
          <p:cNvPr id="16" name="Text 6"/>
          <p:cNvSpPr/>
          <p:nvPr/>
        </p:nvSpPr>
        <p:spPr>
          <a:xfrm>
            <a:off x="8477250" y="4740622"/>
            <a:ext cx="2857500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35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Building photos and
</a:t>
            </a:r>
            <a:r>
              <a:rPr lang="en-US" sz="135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quick official links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78" y="1621610"/>
            <a:ext cx="2547938" cy="219547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8" y="1621608"/>
            <a:ext cx="2547938" cy="219547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711" y="1994231"/>
            <a:ext cx="960069" cy="96006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75" y="1621610"/>
            <a:ext cx="2547938" cy="219547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291" y="1615069"/>
            <a:ext cx="2547938" cy="2202014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71500" y="571500"/>
            <a:ext cx="11049000" cy="771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Tech Stack</a:t>
            </a:r>
            <a:endParaRPr lang="en-US" sz="4200" dirty="0"/>
          </a:p>
        </p:txBody>
      </p:sp>
      <p:sp>
        <p:nvSpPr>
          <p:cNvPr id="13" name="Text 1"/>
          <p:cNvSpPr/>
          <p:nvPr/>
        </p:nvSpPr>
        <p:spPr>
          <a:xfrm>
            <a:off x="260747" y="3149175"/>
            <a:ext cx="2971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HTML/JS/CSS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3879056" y="3149175"/>
            <a:ext cx="160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FastAPI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6712744" y="3127678"/>
            <a:ext cx="160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Google Gemma</a:t>
            </a:r>
            <a:endParaRPr lang="en-US" sz="1500" dirty="0"/>
          </a:p>
        </p:txBody>
      </p:sp>
      <p:sp>
        <p:nvSpPr>
          <p:cNvPr id="16" name="Text 4"/>
          <p:cNvSpPr/>
          <p:nvPr/>
        </p:nvSpPr>
        <p:spPr>
          <a:xfrm>
            <a:off x="8860631" y="3149175"/>
            <a:ext cx="2971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MongoDB</a:t>
            </a:r>
            <a:endParaRPr lang="en-US" sz="1500" dirty="0"/>
          </a:p>
        </p:txBody>
      </p:sp>
      <p:pic>
        <p:nvPicPr>
          <p:cNvPr id="22" name="Image 2" descr="preencoded.png">
            <a:extLst>
              <a:ext uri="{FF2B5EF4-FFF2-40B4-BE49-F238E27FC236}">
                <a16:creationId xmlns:a16="http://schemas.microsoft.com/office/drawing/2014/main" id="{961BE100-780E-3461-62E2-3827CC1A3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8" y="4251917"/>
            <a:ext cx="2547938" cy="2195471"/>
          </a:xfrm>
          <a:prstGeom prst="rect">
            <a:avLst/>
          </a:prstGeom>
        </p:spPr>
      </p:pic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6C141C02-0347-B8E9-160A-A6BCB2ECB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14" y="4482816"/>
            <a:ext cx="923107" cy="1118918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6AF1D2D1-32BE-7ACB-55DE-867A80A94C48}"/>
              </a:ext>
            </a:extLst>
          </p:cNvPr>
          <p:cNvSpPr/>
          <p:nvPr/>
        </p:nvSpPr>
        <p:spPr>
          <a:xfrm>
            <a:off x="3193257" y="5757985"/>
            <a:ext cx="2971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Python 3.13</a:t>
            </a:r>
            <a:endParaRPr lang="en-US" sz="1500" dirty="0"/>
          </a:p>
        </p:txBody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16EC38C6-904F-CC99-E60E-81314F74E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5" y="4251917"/>
            <a:ext cx="2547938" cy="2195471"/>
          </a:xfrm>
          <a:prstGeom prst="rect">
            <a:avLst/>
          </a:prstGeom>
        </p:spPr>
      </p:pic>
      <p:sp>
        <p:nvSpPr>
          <p:cNvPr id="26" name="Text 2">
            <a:extLst>
              <a:ext uri="{FF2B5EF4-FFF2-40B4-BE49-F238E27FC236}">
                <a16:creationId xmlns:a16="http://schemas.microsoft.com/office/drawing/2014/main" id="{2C557BED-6956-9FB0-07CC-810D819E3964}"/>
              </a:ext>
            </a:extLst>
          </p:cNvPr>
          <p:cNvSpPr/>
          <p:nvPr/>
        </p:nvSpPr>
        <p:spPr>
          <a:xfrm>
            <a:off x="6712744" y="5779484"/>
            <a:ext cx="160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FAISS</a:t>
            </a:r>
            <a:endParaRPr lang="en-US" sz="15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B1AA2D9-DD4C-30BB-2E52-B44D0910FD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328" y="1761422"/>
            <a:ext cx="1425685" cy="1425685"/>
          </a:xfrm>
          <a:prstGeom prst="rect">
            <a:avLst/>
          </a:prstGeom>
        </p:spPr>
      </p:pic>
      <p:pic>
        <p:nvPicPr>
          <p:cNvPr id="31" name="그림 30" descr="라인, 도표, 원, 대칭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9820DC-B642-5681-0574-7BE4C9D9B1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810" y="1875866"/>
            <a:ext cx="1196796" cy="1196796"/>
          </a:xfrm>
          <a:prstGeom prst="rect">
            <a:avLst/>
          </a:prstGeom>
        </p:spPr>
      </p:pic>
      <p:pic>
        <p:nvPicPr>
          <p:cNvPr id="33" name="그림 32" descr="원, 상징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0F190F-B6B8-77F1-AC70-B72F2BAFD7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5810" y="4394379"/>
            <a:ext cx="1207355" cy="1207355"/>
          </a:xfrm>
          <a:prstGeom prst="rect">
            <a:avLst/>
          </a:prstGeom>
        </p:spPr>
      </p:pic>
      <p:pic>
        <p:nvPicPr>
          <p:cNvPr id="35" name="그림 34" descr="그린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C954E4-E4FA-16A3-9EF9-95DF492ABA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9322" y="1807802"/>
            <a:ext cx="1319876" cy="1319876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EE20D642-F570-D4AE-8486-009C61F5F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78" y="4239805"/>
            <a:ext cx="2547938" cy="2195471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66289EF5-74BC-1B29-B579-76971F123745}"/>
              </a:ext>
            </a:extLst>
          </p:cNvPr>
          <p:cNvSpPr/>
          <p:nvPr/>
        </p:nvSpPr>
        <p:spPr>
          <a:xfrm>
            <a:off x="260747" y="5767370"/>
            <a:ext cx="2971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Tailwind</a:t>
            </a:r>
            <a:r>
              <a:rPr lang="ko-KR" altLang="en-US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en-US" altLang="ko-KR" sz="1500" b="1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</a:rPr>
              <a:t>CSS</a:t>
            </a:r>
            <a:endParaRPr lang="en-US" sz="1500" dirty="0"/>
          </a:p>
        </p:txBody>
      </p:sp>
      <p:pic>
        <p:nvPicPr>
          <p:cNvPr id="17" name="그림 16" descr="그래픽, 그래픽 디자인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69739A-E95F-D876-FD06-21CE6203CCC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3277"/>
          <a:stretch>
            <a:fillRect/>
          </a:stretch>
        </p:blipFill>
        <p:spPr>
          <a:xfrm>
            <a:off x="647209" y="4339909"/>
            <a:ext cx="2143921" cy="1216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688902"/>
            <a:ext cx="3555950" cy="222111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651" y="1879402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576" y="2022277"/>
            <a:ext cx="2476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950" y="1688902"/>
            <a:ext cx="3555950" cy="222111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101" y="1879402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4876" y="2022277"/>
            <a:ext cx="3619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4401" y="1688902"/>
            <a:ext cx="3556099" cy="222111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6700" y="1879402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9575" y="2022277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100513"/>
            <a:ext cx="3555950" cy="222111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3651" y="4291013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5576" y="4433888"/>
            <a:ext cx="247650" cy="2857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7950" y="4100513"/>
            <a:ext cx="3555950" cy="2221111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10101" y="4291013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4876" y="4433888"/>
            <a:ext cx="361950" cy="285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4401" y="4100513"/>
            <a:ext cx="3556099" cy="222111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56700" y="4291013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99575" y="4433888"/>
            <a:ext cx="285750" cy="2857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571500" y="536377"/>
            <a:ext cx="11049000" cy="7715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Our Team</a:t>
            </a:r>
            <a:endParaRPr lang="en-US" sz="4200" dirty="0"/>
          </a:p>
        </p:txBody>
      </p:sp>
      <p:sp>
        <p:nvSpPr>
          <p:cNvPr id="23" name="Text 1"/>
          <p:cNvSpPr/>
          <p:nvPr/>
        </p:nvSpPr>
        <p:spPr>
          <a:xfrm>
            <a:off x="1663601" y="2546152"/>
            <a:ext cx="137160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Robin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234976" y="3079552"/>
            <a:ext cx="2228850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20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Project Manager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Manage Project and</a:t>
            </a:r>
            <a:r>
              <a:rPr lang="en-US" sz="1200" dirty="0">
                <a:solidFill>
                  <a:srgbClr val="42515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Build 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Server Environment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5684371" y="2546152"/>
            <a:ext cx="82296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Bed</a:t>
            </a:r>
            <a:endParaRPr lang="en-US" sz="1800" dirty="0"/>
          </a:p>
        </p:txBody>
      </p:sp>
      <p:sp>
        <p:nvSpPr>
          <p:cNvPr id="26" name="Text 4"/>
          <p:cNvSpPr/>
          <p:nvPr/>
        </p:nvSpPr>
        <p:spPr>
          <a:xfrm>
            <a:off x="5090964" y="3079552"/>
            <a:ext cx="2009775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20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Lead Developer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System Architecture Design &amp; Full-stack Develop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9156650" y="2546152"/>
            <a:ext cx="137160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MICOL</a:t>
            </a:r>
            <a:endParaRPr lang="en-US" sz="1800" dirty="0"/>
          </a:p>
        </p:txBody>
      </p:sp>
      <p:sp>
        <p:nvSpPr>
          <p:cNvPr id="28" name="Text 6"/>
          <p:cNvSpPr/>
          <p:nvPr/>
        </p:nvSpPr>
        <p:spPr>
          <a:xfrm>
            <a:off x="8570863" y="3079552"/>
            <a:ext cx="2543175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1920"/>
              </a:lnSpc>
            </a:pPr>
            <a:r>
              <a:rPr lang="en-US" sz="120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Logic Engineer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 Make AI self learning system and make smarter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1800761" y="4957763"/>
            <a:ext cx="109728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Bibi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1254026" y="5491163"/>
            <a:ext cx="2190750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20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DB Engineer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Manage student and UCSI data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5821531" y="4957763"/>
            <a:ext cx="54864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</a:t>
            </a:r>
            <a:endParaRPr lang="en-US" sz="1800" dirty="0"/>
          </a:p>
        </p:txBody>
      </p:sp>
      <p:sp>
        <p:nvSpPr>
          <p:cNvPr id="32" name="Text 10"/>
          <p:cNvSpPr/>
          <p:nvPr/>
        </p:nvSpPr>
        <p:spPr>
          <a:xfrm>
            <a:off x="5019526" y="5491163"/>
            <a:ext cx="2152650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20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Platform Engineer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Collect school and major data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9156650" y="4957763"/>
            <a:ext cx="137160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949A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Erica</a:t>
            </a:r>
            <a:endParaRPr lang="en-US" sz="1800" dirty="0"/>
          </a:p>
        </p:txBody>
      </p:sp>
      <p:sp>
        <p:nvSpPr>
          <p:cNvPr id="34" name="Text 12"/>
          <p:cNvSpPr/>
          <p:nvPr/>
        </p:nvSpPr>
        <p:spPr>
          <a:xfrm>
            <a:off x="8654206" y="5495926"/>
            <a:ext cx="2376488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200" b="1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UI/UX Engineer</a:t>
            </a:r>
            <a:r>
              <a:rPr lang="en-US" sz="1200" dirty="0">
                <a:solidFill>
                  <a:srgbClr val="37474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Design the web page and Chatbot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2A0A38-15C1-EDB0-9D93-97F92F0C7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3737B57-743A-C492-6894-E2575D859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6BFD27F-33A6-3E97-F6DE-1DC127B68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122E5BD-AC42-74B5-7E4B-95955E080CFB}"/>
              </a:ext>
            </a:extLst>
          </p:cNvPr>
          <p:cNvSpPr/>
          <p:nvPr/>
        </p:nvSpPr>
        <p:spPr>
          <a:xfrm>
            <a:off x="405393" y="71560"/>
            <a:ext cx="5854091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Front-end &amp; UI/UX</a:t>
            </a:r>
            <a:endParaRPr lang="en-US" sz="4200" dirty="0"/>
          </a:p>
        </p:txBody>
      </p:sp>
      <p:pic>
        <p:nvPicPr>
          <p:cNvPr id="8" name="그림 7" descr="텍스트, 스크린샷, 브랜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6CB14D-B01D-4524-281E-D2037241A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10" y="1072988"/>
            <a:ext cx="10663980" cy="57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7B49D6-3C8A-F475-25AD-415D4553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8C7A54C-0DBC-4D77-6526-ACA9806A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533BEF8-7170-8B9F-A301-FB14A6AE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13" y="16626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ACEC154-690C-A801-B4F6-ED4CA62010F6}"/>
              </a:ext>
            </a:extLst>
          </p:cNvPr>
          <p:cNvSpPr/>
          <p:nvPr/>
        </p:nvSpPr>
        <p:spPr>
          <a:xfrm>
            <a:off x="405393" y="71560"/>
            <a:ext cx="5854091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Front-end &amp; UI/UX</a:t>
            </a:r>
            <a:endParaRPr lang="en-US" sz="4200" dirty="0"/>
          </a:p>
        </p:txBody>
      </p:sp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3D1179-76F0-A03B-035D-6901FACFD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20" y="1212668"/>
            <a:ext cx="3053912" cy="5126910"/>
          </a:xfrm>
          <a:prstGeom prst="rect">
            <a:avLst/>
          </a:prstGeom>
        </p:spPr>
      </p:pic>
      <p:pic>
        <p:nvPicPr>
          <p:cNvPr id="9" name="그림 8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4AE9E2-7426-3621-6634-74DD34BEF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383" y="1212668"/>
            <a:ext cx="3021718" cy="5117214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60DE79-C49D-684E-3648-F8E158F7E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0437" y="1212667"/>
            <a:ext cx="3053403" cy="511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6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269EC8-3594-EE41-EA70-8F9A94443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9D7BBD8-306A-CBD1-5C49-C527ACF7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EC9B3EEC-AFAF-9802-90EE-36318D9C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1FC7BB9-F11C-50CD-40BF-537AD91E4805}"/>
              </a:ext>
            </a:extLst>
          </p:cNvPr>
          <p:cNvSpPr/>
          <p:nvPr/>
        </p:nvSpPr>
        <p:spPr>
          <a:xfrm>
            <a:off x="405393" y="71560"/>
            <a:ext cx="3848555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900"/>
              </a:lnSpc>
              <a:buNone/>
            </a:pPr>
            <a:r>
              <a:rPr lang="en-US" sz="4200" b="1" kern="0" spc="-60" dirty="0">
                <a:solidFill>
                  <a:srgbClr val="1A237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Architecture</a:t>
            </a:r>
            <a:endParaRPr lang="en-US" sz="4200" dirty="0"/>
          </a:p>
        </p:txBody>
      </p:sp>
      <p:pic>
        <p:nvPicPr>
          <p:cNvPr id="12" name="그림 1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AD3D10-F17D-1068-63DA-FC9DF1998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132" y="71560"/>
            <a:ext cx="7135844" cy="68580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F5F7553A-1A64-062A-2D3F-1C03B0233746}"/>
              </a:ext>
            </a:extLst>
          </p:cNvPr>
          <p:cNvSpPr/>
          <p:nvPr/>
        </p:nvSpPr>
        <p:spPr>
          <a:xfrm>
            <a:off x="-1565058" y="2877873"/>
            <a:ext cx="7500248" cy="62268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9900"/>
              </a:lnSpc>
            </a:pPr>
            <a:r>
              <a:rPr lang="en-US" b="1" kern="0" spc="-60" dirty="0">
                <a:solidFill>
                  <a:srgbClr val="425159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Classification by Question Intention</a:t>
            </a:r>
            <a:endParaRPr lang="en-US" dirty="0">
              <a:solidFill>
                <a:srgbClr val="425159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04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254</Words>
  <Application>Microsoft Office PowerPoint</Application>
  <PresentationFormat>와이드스크린</PresentationFormat>
  <Paragraphs>78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Noto Sans KR</vt:lpstr>
      <vt:lpstr>Noto Sans KR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이동욱</cp:lastModifiedBy>
  <cp:revision>36</cp:revision>
  <dcterms:created xsi:type="dcterms:W3CDTF">2026-02-11T16:16:29Z</dcterms:created>
  <dcterms:modified xsi:type="dcterms:W3CDTF">2026-02-12T02:15:05Z</dcterms:modified>
</cp:coreProperties>
</file>